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334" r:id="rId2"/>
    <p:sldId id="388" r:id="rId3"/>
    <p:sldId id="387" r:id="rId4"/>
    <p:sldId id="390" r:id="rId5"/>
    <p:sldId id="370" r:id="rId6"/>
    <p:sldId id="378" r:id="rId7"/>
    <p:sldId id="379" r:id="rId8"/>
    <p:sldId id="389" r:id="rId9"/>
    <p:sldId id="346" r:id="rId10"/>
    <p:sldId id="347" r:id="rId11"/>
    <p:sldId id="380" r:id="rId12"/>
    <p:sldId id="337" r:id="rId13"/>
    <p:sldId id="382" r:id="rId14"/>
    <p:sldId id="384" r:id="rId15"/>
    <p:sldId id="383" r:id="rId16"/>
    <p:sldId id="385" r:id="rId17"/>
    <p:sldId id="368" r:id="rId18"/>
    <p:sldId id="386" r:id="rId19"/>
    <p:sldId id="369" r:id="rId2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A524F0-CCAC-4698-92CF-AE3B153B1886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AE0BB-FB63-4E07-B610-DFE9ADD5D0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4441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AE0BB-FB63-4E07-B610-DFE9ADD5D033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6274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AE0BB-FB63-4E07-B610-DFE9ADD5D033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5066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AE0BB-FB63-4E07-B610-DFE9ADD5D033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9793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7177554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9012411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446496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9504353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4935191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2265780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1953131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9944416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0012473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8078622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9961807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084F4-2E69-44DC-96E4-9117B633B092}" type="datetimeFigureOut">
              <a:rPr lang="nl-NL" smtClean="0"/>
              <a:t>17-2-2023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9DB67-9DC1-4966-B0B5-FA84A3E39A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422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87382" y="269966"/>
            <a:ext cx="81730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alkanolen</a:t>
            </a:r>
            <a:r>
              <a:rPr lang="nl-NL" sz="2800" dirty="0">
                <a:solidFill>
                  <a:prstClr val="black"/>
                </a:solidFill>
                <a:latin typeface="Calibri" panose="020F0502020204030204"/>
              </a:rPr>
              <a:t>    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28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F8A3191-25DB-75F3-1E6D-6404B7F093FD}"/>
              </a:ext>
            </a:extLst>
          </p:cNvPr>
          <p:cNvSpPr txBox="1"/>
          <p:nvPr/>
        </p:nvSpPr>
        <p:spPr>
          <a:xfrm>
            <a:off x="2286000" y="324655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04876841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21" t="30396" r="19635" b="27809"/>
          <a:stretch/>
        </p:blipFill>
        <p:spPr>
          <a:xfrm>
            <a:off x="2699793" y="1916833"/>
            <a:ext cx="2448272" cy="792088"/>
          </a:xfrm>
          <a:prstGeom prst="rect">
            <a:avLst/>
          </a:prstGeom>
        </p:spPr>
      </p:pic>
      <p:pic>
        <p:nvPicPr>
          <p:cNvPr id="5" name="Picture 14" descr="http://images.blog-u.net/wp-content/uploads/original/2011_02/methanol-formula.png">
            <a:extLst>
              <a:ext uri="{FF2B5EF4-FFF2-40B4-BE49-F238E27FC236}">
                <a16:creationId xmlns:a16="http://schemas.microsoft.com/office/drawing/2014/main" id="{AB07DBEF-0946-6886-4BA8-8DD20A35D3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/>
          <a:srcRect l="2657" t="26010" r="84009" b="25784"/>
          <a:stretch/>
        </p:blipFill>
        <p:spPr bwMode="auto">
          <a:xfrm>
            <a:off x="5076056" y="1916833"/>
            <a:ext cx="288032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20822703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21" t="30396" r="19635" b="27809"/>
          <a:stretch/>
        </p:blipFill>
        <p:spPr>
          <a:xfrm>
            <a:off x="2699793" y="1916833"/>
            <a:ext cx="2448272" cy="792088"/>
          </a:xfrm>
          <a:prstGeom prst="rect">
            <a:avLst/>
          </a:prstGeom>
        </p:spPr>
      </p:pic>
      <p:pic>
        <p:nvPicPr>
          <p:cNvPr id="5" name="Picture 14" descr="http://images.blog-u.net/wp-content/uploads/original/2011_02/methanol-formula.png">
            <a:extLst>
              <a:ext uri="{FF2B5EF4-FFF2-40B4-BE49-F238E27FC236}">
                <a16:creationId xmlns:a16="http://schemas.microsoft.com/office/drawing/2014/main" id="{AB07DBEF-0946-6886-4BA8-8DD20A35D3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/>
          <a:srcRect l="2657" t="26010" r="84009" b="25784"/>
          <a:stretch/>
        </p:blipFill>
        <p:spPr bwMode="auto">
          <a:xfrm>
            <a:off x="5076056" y="1916833"/>
            <a:ext cx="288032" cy="792088"/>
          </a:xfrm>
          <a:prstGeom prst="rect">
            <a:avLst/>
          </a:prstGeom>
          <a:noFill/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A4BE2C66-925B-D2BF-C668-94A153216A7B}"/>
              </a:ext>
            </a:extLst>
          </p:cNvPr>
          <p:cNvSpPr txBox="1"/>
          <p:nvPr/>
        </p:nvSpPr>
        <p:spPr>
          <a:xfrm>
            <a:off x="2699793" y="4077072"/>
            <a:ext cx="6525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propaan-1-ol</a:t>
            </a:r>
          </a:p>
        </p:txBody>
      </p:sp>
    </p:spTree>
    <p:extLst>
      <p:ext uri="{BB962C8B-B14F-4D97-AF65-F5344CB8AC3E}">
        <p14:creationId xmlns:p14="http://schemas.microsoft.com/office/powerpoint/2010/main" val="549172903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671" y="0"/>
            <a:ext cx="818865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304326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ep 6">
            <a:extLst>
              <a:ext uri="{FF2B5EF4-FFF2-40B4-BE49-F238E27FC236}">
                <a16:creationId xmlns:a16="http://schemas.microsoft.com/office/drawing/2014/main" id="{CB80203E-B8B8-865E-4A68-5D45513F9F35}"/>
              </a:ext>
            </a:extLst>
          </p:cNvPr>
          <p:cNvGrpSpPr/>
          <p:nvPr/>
        </p:nvGrpSpPr>
        <p:grpSpPr>
          <a:xfrm>
            <a:off x="3203848" y="1340768"/>
            <a:ext cx="1944216" cy="1368152"/>
            <a:chOff x="2771801" y="1340768"/>
            <a:chExt cx="1944216" cy="1368152"/>
          </a:xfrm>
        </p:grpSpPr>
        <p:pic>
          <p:nvPicPr>
            <p:cNvPr id="3" name="Afbeelding 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682" t="30396" r="31395" b="27809"/>
            <a:stretch/>
          </p:blipFill>
          <p:spPr>
            <a:xfrm>
              <a:off x="2771801" y="1916832"/>
              <a:ext cx="1944216" cy="792088"/>
            </a:xfrm>
            <a:prstGeom prst="rect">
              <a:avLst/>
            </a:prstGeom>
          </p:spPr>
        </p:pic>
        <p:pic>
          <p:nvPicPr>
            <p:cNvPr id="2" name="Picture 14" descr="http://images.blog-u.net/wp-content/uploads/original/2011_02/methanol-formula.png">
              <a:extLst>
                <a:ext uri="{FF2B5EF4-FFF2-40B4-BE49-F238E27FC236}">
                  <a16:creationId xmlns:a16="http://schemas.microsoft.com/office/drawing/2014/main" id="{3E454BCE-9A13-1D3D-6AD0-1259F570198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2657" t="26010" r="84009" b="25784"/>
            <a:stretch/>
          </p:blipFill>
          <p:spPr bwMode="auto">
            <a:xfrm>
              <a:off x="3881020" y="1340768"/>
              <a:ext cx="288032" cy="792088"/>
            </a:xfrm>
            <a:prstGeom prst="rect">
              <a:avLst/>
            </a:prstGeom>
            <a:noFill/>
          </p:spPr>
        </p:pic>
        <p:pic>
          <p:nvPicPr>
            <p:cNvPr id="4" name="Afbeelding 3">
              <a:extLst>
                <a:ext uri="{FF2B5EF4-FFF2-40B4-BE49-F238E27FC236}">
                  <a16:creationId xmlns:a16="http://schemas.microsoft.com/office/drawing/2014/main" id="{B20B6295-025D-AD35-305C-FBE9F13AE3B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64" t="30396" r="19635" b="27809"/>
            <a:stretch/>
          </p:blipFill>
          <p:spPr>
            <a:xfrm>
              <a:off x="3563889" y="1340768"/>
              <a:ext cx="360040" cy="7920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24699691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A4BE2C66-925B-D2BF-C668-94A153216A7B}"/>
              </a:ext>
            </a:extLst>
          </p:cNvPr>
          <p:cNvSpPr txBox="1"/>
          <p:nvPr/>
        </p:nvSpPr>
        <p:spPr>
          <a:xfrm>
            <a:off x="3059832" y="4149081"/>
            <a:ext cx="6525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propaan-2-ol</a:t>
            </a:r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CB80203E-B8B8-865E-4A68-5D45513F9F35}"/>
              </a:ext>
            </a:extLst>
          </p:cNvPr>
          <p:cNvGrpSpPr/>
          <p:nvPr/>
        </p:nvGrpSpPr>
        <p:grpSpPr>
          <a:xfrm>
            <a:off x="3203848" y="1340768"/>
            <a:ext cx="1944216" cy="1368152"/>
            <a:chOff x="2771801" y="1340768"/>
            <a:chExt cx="1944216" cy="1368152"/>
          </a:xfrm>
        </p:grpSpPr>
        <p:pic>
          <p:nvPicPr>
            <p:cNvPr id="3" name="Afbeelding 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682" t="30396" r="31395" b="27809"/>
            <a:stretch/>
          </p:blipFill>
          <p:spPr>
            <a:xfrm>
              <a:off x="2771801" y="1916832"/>
              <a:ext cx="1944216" cy="792088"/>
            </a:xfrm>
            <a:prstGeom prst="rect">
              <a:avLst/>
            </a:prstGeom>
          </p:spPr>
        </p:pic>
        <p:pic>
          <p:nvPicPr>
            <p:cNvPr id="2" name="Picture 14" descr="http://images.blog-u.net/wp-content/uploads/original/2011_02/methanol-formula.png">
              <a:extLst>
                <a:ext uri="{FF2B5EF4-FFF2-40B4-BE49-F238E27FC236}">
                  <a16:creationId xmlns:a16="http://schemas.microsoft.com/office/drawing/2014/main" id="{3E454BCE-9A13-1D3D-6AD0-1259F570198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2657" t="26010" r="84009" b="25784"/>
            <a:stretch/>
          </p:blipFill>
          <p:spPr bwMode="auto">
            <a:xfrm>
              <a:off x="3881020" y="1340768"/>
              <a:ext cx="288032" cy="792088"/>
            </a:xfrm>
            <a:prstGeom prst="rect">
              <a:avLst/>
            </a:prstGeom>
            <a:noFill/>
          </p:spPr>
        </p:pic>
        <p:pic>
          <p:nvPicPr>
            <p:cNvPr id="4" name="Afbeelding 3">
              <a:extLst>
                <a:ext uri="{FF2B5EF4-FFF2-40B4-BE49-F238E27FC236}">
                  <a16:creationId xmlns:a16="http://schemas.microsoft.com/office/drawing/2014/main" id="{B20B6295-025D-AD35-305C-FBE9F13AE3B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64" t="30396" r="19635" b="27809"/>
            <a:stretch/>
          </p:blipFill>
          <p:spPr>
            <a:xfrm>
              <a:off x="3563889" y="1340768"/>
              <a:ext cx="360040" cy="7920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96856458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ep 7">
            <a:extLst>
              <a:ext uri="{FF2B5EF4-FFF2-40B4-BE49-F238E27FC236}">
                <a16:creationId xmlns:a16="http://schemas.microsoft.com/office/drawing/2014/main" id="{2CD4E677-CA40-C869-FCC5-070B04F69745}"/>
              </a:ext>
            </a:extLst>
          </p:cNvPr>
          <p:cNvGrpSpPr/>
          <p:nvPr/>
        </p:nvGrpSpPr>
        <p:grpSpPr>
          <a:xfrm>
            <a:off x="3203847" y="1340766"/>
            <a:ext cx="2585383" cy="1368153"/>
            <a:chOff x="2778705" y="1340768"/>
            <a:chExt cx="2585383" cy="1368153"/>
          </a:xfrm>
        </p:grpSpPr>
        <p:pic>
          <p:nvPicPr>
            <p:cNvPr id="9" name="Afbeelding 8">
              <a:extLst>
                <a:ext uri="{FF2B5EF4-FFF2-40B4-BE49-F238E27FC236}">
                  <a16:creationId xmlns:a16="http://schemas.microsoft.com/office/drawing/2014/main" id="{A127A708-118C-C604-D90A-E0C6626DB4E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869" t="30396" r="19635" b="27809"/>
            <a:stretch/>
          </p:blipFill>
          <p:spPr>
            <a:xfrm>
              <a:off x="2778705" y="1916833"/>
              <a:ext cx="2369359" cy="792088"/>
            </a:xfrm>
            <a:prstGeom prst="rect">
              <a:avLst/>
            </a:prstGeom>
          </p:spPr>
        </p:pic>
        <p:pic>
          <p:nvPicPr>
            <p:cNvPr id="10" name="Picture 14" descr="http://images.blog-u.net/wp-content/uploads/original/2011_02/methanol-formula.png">
              <a:extLst>
                <a:ext uri="{FF2B5EF4-FFF2-40B4-BE49-F238E27FC236}">
                  <a16:creationId xmlns:a16="http://schemas.microsoft.com/office/drawing/2014/main" id="{6CD59CA5-D3A1-0730-EAEA-A2B5DF6AC5D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2657" t="26010" r="84009" b="25784"/>
            <a:stretch/>
          </p:blipFill>
          <p:spPr bwMode="auto">
            <a:xfrm>
              <a:off x="5076056" y="1916833"/>
              <a:ext cx="288032" cy="792088"/>
            </a:xfrm>
            <a:prstGeom prst="rect">
              <a:avLst/>
            </a:prstGeom>
            <a:noFill/>
          </p:spPr>
        </p:pic>
        <p:pic>
          <p:nvPicPr>
            <p:cNvPr id="11" name="Picture 14" descr="http://images.blog-u.net/wp-content/uploads/original/2011_02/methanol-formula.png">
              <a:extLst>
                <a:ext uri="{FF2B5EF4-FFF2-40B4-BE49-F238E27FC236}">
                  <a16:creationId xmlns:a16="http://schemas.microsoft.com/office/drawing/2014/main" id="{BAB49F73-4BCC-E96E-E8A7-553FF2A1B16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2657" t="26010" r="84009" b="25784"/>
            <a:stretch/>
          </p:blipFill>
          <p:spPr bwMode="auto">
            <a:xfrm>
              <a:off x="3881020" y="1340768"/>
              <a:ext cx="288032" cy="792088"/>
            </a:xfrm>
            <a:prstGeom prst="rect">
              <a:avLst/>
            </a:prstGeom>
            <a:noFill/>
          </p:spPr>
        </p:pic>
        <p:pic>
          <p:nvPicPr>
            <p:cNvPr id="12" name="Afbeelding 11">
              <a:extLst>
                <a:ext uri="{FF2B5EF4-FFF2-40B4-BE49-F238E27FC236}">
                  <a16:creationId xmlns:a16="http://schemas.microsoft.com/office/drawing/2014/main" id="{EC77EAF7-2395-2C3E-EC66-26269312014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64" t="30396" r="19635" b="27809"/>
            <a:stretch/>
          </p:blipFill>
          <p:spPr>
            <a:xfrm>
              <a:off x="3563889" y="1340768"/>
              <a:ext cx="360040" cy="7920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57717566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ep 7">
            <a:extLst>
              <a:ext uri="{FF2B5EF4-FFF2-40B4-BE49-F238E27FC236}">
                <a16:creationId xmlns:a16="http://schemas.microsoft.com/office/drawing/2014/main" id="{2CD4E677-CA40-C869-FCC5-070B04F69745}"/>
              </a:ext>
            </a:extLst>
          </p:cNvPr>
          <p:cNvGrpSpPr/>
          <p:nvPr/>
        </p:nvGrpSpPr>
        <p:grpSpPr>
          <a:xfrm>
            <a:off x="3203847" y="1340766"/>
            <a:ext cx="2585383" cy="1368153"/>
            <a:chOff x="2778705" y="1340768"/>
            <a:chExt cx="2585383" cy="1368153"/>
          </a:xfrm>
        </p:grpSpPr>
        <p:pic>
          <p:nvPicPr>
            <p:cNvPr id="9" name="Afbeelding 8">
              <a:extLst>
                <a:ext uri="{FF2B5EF4-FFF2-40B4-BE49-F238E27FC236}">
                  <a16:creationId xmlns:a16="http://schemas.microsoft.com/office/drawing/2014/main" id="{A127A708-118C-C604-D90A-E0C6626DB4E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869" t="30396" r="19635" b="27809"/>
            <a:stretch/>
          </p:blipFill>
          <p:spPr>
            <a:xfrm>
              <a:off x="2778705" y="1916833"/>
              <a:ext cx="2369359" cy="792088"/>
            </a:xfrm>
            <a:prstGeom prst="rect">
              <a:avLst/>
            </a:prstGeom>
          </p:spPr>
        </p:pic>
        <p:pic>
          <p:nvPicPr>
            <p:cNvPr id="10" name="Picture 14" descr="http://images.blog-u.net/wp-content/uploads/original/2011_02/methanol-formula.png">
              <a:extLst>
                <a:ext uri="{FF2B5EF4-FFF2-40B4-BE49-F238E27FC236}">
                  <a16:creationId xmlns:a16="http://schemas.microsoft.com/office/drawing/2014/main" id="{6CD59CA5-D3A1-0730-EAEA-A2B5DF6AC5D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2657" t="26010" r="84009" b="25784"/>
            <a:stretch/>
          </p:blipFill>
          <p:spPr bwMode="auto">
            <a:xfrm>
              <a:off x="5076056" y="1916833"/>
              <a:ext cx="288032" cy="792088"/>
            </a:xfrm>
            <a:prstGeom prst="rect">
              <a:avLst/>
            </a:prstGeom>
            <a:noFill/>
          </p:spPr>
        </p:pic>
        <p:pic>
          <p:nvPicPr>
            <p:cNvPr id="11" name="Picture 14" descr="http://images.blog-u.net/wp-content/uploads/original/2011_02/methanol-formula.png">
              <a:extLst>
                <a:ext uri="{FF2B5EF4-FFF2-40B4-BE49-F238E27FC236}">
                  <a16:creationId xmlns:a16="http://schemas.microsoft.com/office/drawing/2014/main" id="{BAB49F73-4BCC-E96E-E8A7-553FF2A1B16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2657" t="26010" r="84009" b="25784"/>
            <a:stretch/>
          </p:blipFill>
          <p:spPr bwMode="auto">
            <a:xfrm>
              <a:off x="3881020" y="1340768"/>
              <a:ext cx="288032" cy="792088"/>
            </a:xfrm>
            <a:prstGeom prst="rect">
              <a:avLst/>
            </a:prstGeom>
            <a:noFill/>
          </p:spPr>
        </p:pic>
        <p:pic>
          <p:nvPicPr>
            <p:cNvPr id="12" name="Afbeelding 11">
              <a:extLst>
                <a:ext uri="{FF2B5EF4-FFF2-40B4-BE49-F238E27FC236}">
                  <a16:creationId xmlns:a16="http://schemas.microsoft.com/office/drawing/2014/main" id="{EC77EAF7-2395-2C3E-EC66-26269312014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64" t="30396" r="19635" b="27809"/>
            <a:stretch/>
          </p:blipFill>
          <p:spPr>
            <a:xfrm>
              <a:off x="3563889" y="1340768"/>
              <a:ext cx="360040" cy="792088"/>
            </a:xfrm>
            <a:prstGeom prst="rect">
              <a:avLst/>
            </a:prstGeom>
          </p:spPr>
        </p:pic>
      </p:grpSp>
      <p:sp>
        <p:nvSpPr>
          <p:cNvPr id="13" name="Tekstvak 12">
            <a:extLst>
              <a:ext uri="{FF2B5EF4-FFF2-40B4-BE49-F238E27FC236}">
                <a16:creationId xmlns:a16="http://schemas.microsoft.com/office/drawing/2014/main" id="{8C3E2657-BA17-FE36-036D-B59A9F26E59D}"/>
              </a:ext>
            </a:extLst>
          </p:cNvPr>
          <p:cNvSpPr txBox="1"/>
          <p:nvPr/>
        </p:nvSpPr>
        <p:spPr>
          <a:xfrm>
            <a:off x="3059832" y="4149081"/>
            <a:ext cx="6525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propaan-1,2-diol</a:t>
            </a:r>
          </a:p>
        </p:txBody>
      </p:sp>
    </p:spTree>
    <p:extLst>
      <p:ext uri="{BB962C8B-B14F-4D97-AF65-F5344CB8AC3E}">
        <p14:creationId xmlns:p14="http://schemas.microsoft.com/office/powerpoint/2010/main" val="1400236824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901071"/>
            <a:ext cx="3023334" cy="2191916"/>
          </a:xfrm>
          <a:prstGeom prst="rect">
            <a:avLst/>
          </a:prstGeom>
        </p:spPr>
      </p:pic>
      <p:grpSp>
        <p:nvGrpSpPr>
          <p:cNvPr id="5" name="Groep 4">
            <a:extLst>
              <a:ext uri="{FF2B5EF4-FFF2-40B4-BE49-F238E27FC236}">
                <a16:creationId xmlns:a16="http://schemas.microsoft.com/office/drawing/2014/main" id="{0766DD48-2187-27D6-E9E9-BC3A0B8BA253}"/>
              </a:ext>
            </a:extLst>
          </p:cNvPr>
          <p:cNvGrpSpPr/>
          <p:nvPr/>
        </p:nvGrpSpPr>
        <p:grpSpPr>
          <a:xfrm>
            <a:off x="1691680" y="1024920"/>
            <a:ext cx="1973316" cy="1944217"/>
            <a:chOff x="3419872" y="1380046"/>
            <a:chExt cx="2558257" cy="2660850"/>
          </a:xfrm>
        </p:grpSpPr>
        <p:grpSp>
          <p:nvGrpSpPr>
            <p:cNvPr id="6" name="Groep 5">
              <a:extLst>
                <a:ext uri="{FF2B5EF4-FFF2-40B4-BE49-F238E27FC236}">
                  <a16:creationId xmlns:a16="http://schemas.microsoft.com/office/drawing/2014/main" id="{183B1B97-1E2B-520E-CDB2-EA42F385CD39}"/>
                </a:ext>
              </a:extLst>
            </p:cNvPr>
            <p:cNvGrpSpPr/>
            <p:nvPr/>
          </p:nvGrpSpPr>
          <p:grpSpPr>
            <a:xfrm>
              <a:off x="3419872" y="1380046"/>
              <a:ext cx="1944216" cy="2660850"/>
              <a:chOff x="3419872" y="1380046"/>
              <a:chExt cx="1944216" cy="2660850"/>
            </a:xfrm>
          </p:grpSpPr>
          <p:grpSp>
            <p:nvGrpSpPr>
              <p:cNvPr id="12" name="Groep 11">
                <a:extLst>
                  <a:ext uri="{FF2B5EF4-FFF2-40B4-BE49-F238E27FC236}">
                    <a16:creationId xmlns:a16="http://schemas.microsoft.com/office/drawing/2014/main" id="{EAA68EC5-0F58-FB82-FA7D-D6D48F3C979E}"/>
                  </a:ext>
                </a:extLst>
              </p:cNvPr>
              <p:cNvGrpSpPr/>
              <p:nvPr/>
            </p:nvGrpSpPr>
            <p:grpSpPr>
              <a:xfrm>
                <a:off x="3419872" y="1380046"/>
                <a:ext cx="1944216" cy="1869106"/>
                <a:chOff x="970348" y="2702894"/>
                <a:chExt cx="1944216" cy="1869106"/>
              </a:xfrm>
            </p:grpSpPr>
            <p:pic>
              <p:nvPicPr>
                <p:cNvPr id="14" name="Afbeelding 13">
                  <a:extLst>
                    <a:ext uri="{FF2B5EF4-FFF2-40B4-BE49-F238E27FC236}">
                      <a16:creationId xmlns:a16="http://schemas.microsoft.com/office/drawing/2014/main" id="{6E0149A6-8B14-B6FD-FC9A-054196B719B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3490" t="30168" r="59505" b="31827"/>
                <a:stretch/>
              </p:blipFill>
              <p:spPr>
                <a:xfrm>
                  <a:off x="970348" y="3494638"/>
                  <a:ext cx="1944216" cy="1077362"/>
                </a:xfrm>
                <a:prstGeom prst="rect">
                  <a:avLst/>
                </a:prstGeom>
              </p:spPr>
            </p:pic>
            <p:pic>
              <p:nvPicPr>
                <p:cNvPr id="15" name="Afbeelding 14">
                  <a:extLst>
                    <a:ext uri="{FF2B5EF4-FFF2-40B4-BE49-F238E27FC236}">
                      <a16:creationId xmlns:a16="http://schemas.microsoft.com/office/drawing/2014/main" id="{FE144AD2-9AF8-2A26-22AD-83545FF2477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2138" t="34094" r="74859" b="37977"/>
                <a:stretch/>
              </p:blipFill>
              <p:spPr>
                <a:xfrm>
                  <a:off x="1762435" y="2702894"/>
                  <a:ext cx="936105" cy="791744"/>
                </a:xfrm>
                <a:prstGeom prst="rect">
                  <a:avLst/>
                </a:prstGeom>
              </p:spPr>
            </p:pic>
          </p:grpSp>
          <p:pic>
            <p:nvPicPr>
              <p:cNvPr id="13" name="Afbeelding 12">
                <a:extLst>
                  <a:ext uri="{FF2B5EF4-FFF2-40B4-BE49-F238E27FC236}">
                    <a16:creationId xmlns:a16="http://schemas.microsoft.com/office/drawing/2014/main" id="{994D1285-8FAB-114D-9532-E6CD01C2CD2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138" t="34572" r="74859" b="34947"/>
              <a:stretch/>
            </p:blipFill>
            <p:spPr>
              <a:xfrm>
                <a:off x="4211959" y="3176801"/>
                <a:ext cx="936106" cy="864095"/>
              </a:xfrm>
              <a:prstGeom prst="rect">
                <a:avLst/>
              </a:prstGeom>
            </p:spPr>
          </p:pic>
        </p:grpSp>
        <p:grpSp>
          <p:nvGrpSpPr>
            <p:cNvPr id="7" name="Groep 6">
              <a:extLst>
                <a:ext uri="{FF2B5EF4-FFF2-40B4-BE49-F238E27FC236}">
                  <a16:creationId xmlns:a16="http://schemas.microsoft.com/office/drawing/2014/main" id="{72CD5146-AE7C-168F-4967-340D6237CBAB}"/>
                </a:ext>
              </a:extLst>
            </p:cNvPr>
            <p:cNvGrpSpPr/>
            <p:nvPr/>
          </p:nvGrpSpPr>
          <p:grpSpPr>
            <a:xfrm>
              <a:off x="5372966" y="2314427"/>
              <a:ext cx="605163" cy="792088"/>
              <a:chOff x="3989031" y="1340766"/>
              <a:chExt cx="605163" cy="792088"/>
            </a:xfrm>
          </p:grpSpPr>
          <p:pic>
            <p:nvPicPr>
              <p:cNvPr id="10" name="Picture 14" descr="http://images.blog-u.net/wp-content/uploads/original/2011_02/methanol-formula.png">
                <a:extLst>
                  <a:ext uri="{FF2B5EF4-FFF2-40B4-BE49-F238E27FC236}">
                    <a16:creationId xmlns:a16="http://schemas.microsoft.com/office/drawing/2014/main" id="{289918F1-383C-C415-724C-AF89AC7A131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4" cstate="print"/>
              <a:srcRect l="2657" t="26010" r="84009" b="25784"/>
              <a:stretch/>
            </p:blipFill>
            <p:spPr bwMode="auto">
              <a:xfrm>
                <a:off x="4306162" y="1340766"/>
                <a:ext cx="288032" cy="792088"/>
              </a:xfrm>
              <a:prstGeom prst="rect">
                <a:avLst/>
              </a:prstGeom>
              <a:noFill/>
            </p:spPr>
          </p:pic>
          <p:pic>
            <p:nvPicPr>
              <p:cNvPr id="11" name="Afbeelding 10">
                <a:extLst>
                  <a:ext uri="{FF2B5EF4-FFF2-40B4-BE49-F238E27FC236}">
                    <a16:creationId xmlns:a16="http://schemas.microsoft.com/office/drawing/2014/main" id="{4AD1CAE9-CB65-FCEE-ED0A-DD61459679E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0564" t="30396" r="19635" b="27809"/>
              <a:stretch/>
            </p:blipFill>
            <p:spPr>
              <a:xfrm>
                <a:off x="3989031" y="1340766"/>
                <a:ext cx="360040" cy="792088"/>
              </a:xfrm>
              <a:prstGeom prst="rect">
                <a:avLst/>
              </a:prstGeom>
            </p:spPr>
          </p:pic>
        </p:grpSp>
        <p:sp>
          <p:nvSpPr>
            <p:cNvPr id="8" name="Rechthoek 7">
              <a:extLst>
                <a:ext uri="{FF2B5EF4-FFF2-40B4-BE49-F238E27FC236}">
                  <a16:creationId xmlns:a16="http://schemas.microsoft.com/office/drawing/2014/main" id="{C8FE95D3-4321-1191-15BB-05B9A9133111}"/>
                </a:ext>
              </a:extLst>
            </p:cNvPr>
            <p:cNvSpPr/>
            <p:nvPr/>
          </p:nvSpPr>
          <p:spPr>
            <a:xfrm>
              <a:off x="3527884" y="1737441"/>
              <a:ext cx="756084" cy="55436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E05DA192-BA95-9579-9F85-360D4B5EF1EB}"/>
                </a:ext>
              </a:extLst>
            </p:cNvPr>
            <p:cNvSpPr/>
            <p:nvPr/>
          </p:nvSpPr>
          <p:spPr>
            <a:xfrm>
              <a:off x="3633922" y="3176801"/>
              <a:ext cx="650046" cy="55436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785894486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ep 4">
            <a:extLst>
              <a:ext uri="{FF2B5EF4-FFF2-40B4-BE49-F238E27FC236}">
                <a16:creationId xmlns:a16="http://schemas.microsoft.com/office/drawing/2014/main" id="{0766DD48-2187-27D6-E9E9-BC3A0B8BA253}"/>
              </a:ext>
            </a:extLst>
          </p:cNvPr>
          <p:cNvGrpSpPr/>
          <p:nvPr/>
        </p:nvGrpSpPr>
        <p:grpSpPr>
          <a:xfrm>
            <a:off x="1691680" y="1024920"/>
            <a:ext cx="1973316" cy="1944217"/>
            <a:chOff x="3419872" y="1380046"/>
            <a:chExt cx="2558257" cy="2660850"/>
          </a:xfrm>
        </p:grpSpPr>
        <p:grpSp>
          <p:nvGrpSpPr>
            <p:cNvPr id="6" name="Groep 5">
              <a:extLst>
                <a:ext uri="{FF2B5EF4-FFF2-40B4-BE49-F238E27FC236}">
                  <a16:creationId xmlns:a16="http://schemas.microsoft.com/office/drawing/2014/main" id="{183B1B97-1E2B-520E-CDB2-EA42F385CD39}"/>
                </a:ext>
              </a:extLst>
            </p:cNvPr>
            <p:cNvGrpSpPr/>
            <p:nvPr/>
          </p:nvGrpSpPr>
          <p:grpSpPr>
            <a:xfrm>
              <a:off x="3419872" y="1380046"/>
              <a:ext cx="1944216" cy="2660850"/>
              <a:chOff x="3419872" y="1380046"/>
              <a:chExt cx="1944216" cy="2660850"/>
            </a:xfrm>
          </p:grpSpPr>
          <p:grpSp>
            <p:nvGrpSpPr>
              <p:cNvPr id="12" name="Groep 11">
                <a:extLst>
                  <a:ext uri="{FF2B5EF4-FFF2-40B4-BE49-F238E27FC236}">
                    <a16:creationId xmlns:a16="http://schemas.microsoft.com/office/drawing/2014/main" id="{EAA68EC5-0F58-FB82-FA7D-D6D48F3C979E}"/>
                  </a:ext>
                </a:extLst>
              </p:cNvPr>
              <p:cNvGrpSpPr/>
              <p:nvPr/>
            </p:nvGrpSpPr>
            <p:grpSpPr>
              <a:xfrm>
                <a:off x="3419872" y="1380046"/>
                <a:ext cx="1944216" cy="1869106"/>
                <a:chOff x="970348" y="2702894"/>
                <a:chExt cx="1944216" cy="1869106"/>
              </a:xfrm>
            </p:grpSpPr>
            <p:pic>
              <p:nvPicPr>
                <p:cNvPr id="14" name="Afbeelding 13">
                  <a:extLst>
                    <a:ext uri="{FF2B5EF4-FFF2-40B4-BE49-F238E27FC236}">
                      <a16:creationId xmlns:a16="http://schemas.microsoft.com/office/drawing/2014/main" id="{6E0149A6-8B14-B6FD-FC9A-054196B719B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3490" t="30168" r="59505" b="31827"/>
                <a:stretch/>
              </p:blipFill>
              <p:spPr>
                <a:xfrm>
                  <a:off x="970348" y="3494638"/>
                  <a:ext cx="1944216" cy="1077362"/>
                </a:xfrm>
                <a:prstGeom prst="rect">
                  <a:avLst/>
                </a:prstGeom>
              </p:spPr>
            </p:pic>
            <p:pic>
              <p:nvPicPr>
                <p:cNvPr id="15" name="Afbeelding 14">
                  <a:extLst>
                    <a:ext uri="{FF2B5EF4-FFF2-40B4-BE49-F238E27FC236}">
                      <a16:creationId xmlns:a16="http://schemas.microsoft.com/office/drawing/2014/main" id="{FE144AD2-9AF8-2A26-22AD-83545FF2477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2138" t="34094" r="74859" b="37977"/>
                <a:stretch/>
              </p:blipFill>
              <p:spPr>
                <a:xfrm>
                  <a:off x="1762435" y="2702894"/>
                  <a:ext cx="936105" cy="791744"/>
                </a:xfrm>
                <a:prstGeom prst="rect">
                  <a:avLst/>
                </a:prstGeom>
              </p:spPr>
            </p:pic>
          </p:grpSp>
          <p:pic>
            <p:nvPicPr>
              <p:cNvPr id="13" name="Afbeelding 12">
                <a:extLst>
                  <a:ext uri="{FF2B5EF4-FFF2-40B4-BE49-F238E27FC236}">
                    <a16:creationId xmlns:a16="http://schemas.microsoft.com/office/drawing/2014/main" id="{994D1285-8FAB-114D-9532-E6CD01C2CD2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138" t="34572" r="74859" b="34947"/>
              <a:stretch/>
            </p:blipFill>
            <p:spPr>
              <a:xfrm>
                <a:off x="4211959" y="3176801"/>
                <a:ext cx="936106" cy="864095"/>
              </a:xfrm>
              <a:prstGeom prst="rect">
                <a:avLst/>
              </a:prstGeom>
            </p:spPr>
          </p:pic>
        </p:grpSp>
        <p:grpSp>
          <p:nvGrpSpPr>
            <p:cNvPr id="7" name="Groep 6">
              <a:extLst>
                <a:ext uri="{FF2B5EF4-FFF2-40B4-BE49-F238E27FC236}">
                  <a16:creationId xmlns:a16="http://schemas.microsoft.com/office/drawing/2014/main" id="{72CD5146-AE7C-168F-4967-340D6237CBAB}"/>
                </a:ext>
              </a:extLst>
            </p:cNvPr>
            <p:cNvGrpSpPr/>
            <p:nvPr/>
          </p:nvGrpSpPr>
          <p:grpSpPr>
            <a:xfrm>
              <a:off x="5372966" y="2314427"/>
              <a:ext cx="605163" cy="792088"/>
              <a:chOff x="3989031" y="1340766"/>
              <a:chExt cx="605163" cy="792088"/>
            </a:xfrm>
          </p:grpSpPr>
          <p:pic>
            <p:nvPicPr>
              <p:cNvPr id="10" name="Picture 14" descr="http://images.blog-u.net/wp-content/uploads/original/2011_02/methanol-formula.png">
                <a:extLst>
                  <a:ext uri="{FF2B5EF4-FFF2-40B4-BE49-F238E27FC236}">
                    <a16:creationId xmlns:a16="http://schemas.microsoft.com/office/drawing/2014/main" id="{289918F1-383C-C415-724C-AF89AC7A131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 cstate="print"/>
              <a:srcRect l="2657" t="26010" r="84009" b="25784"/>
              <a:stretch/>
            </p:blipFill>
            <p:spPr bwMode="auto">
              <a:xfrm>
                <a:off x="4306162" y="1340766"/>
                <a:ext cx="288032" cy="792088"/>
              </a:xfrm>
              <a:prstGeom prst="rect">
                <a:avLst/>
              </a:prstGeom>
              <a:noFill/>
            </p:spPr>
          </p:pic>
          <p:pic>
            <p:nvPicPr>
              <p:cNvPr id="11" name="Afbeelding 10">
                <a:extLst>
                  <a:ext uri="{FF2B5EF4-FFF2-40B4-BE49-F238E27FC236}">
                    <a16:creationId xmlns:a16="http://schemas.microsoft.com/office/drawing/2014/main" id="{4AD1CAE9-CB65-FCEE-ED0A-DD61459679E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0564" t="30396" r="19635" b="27809"/>
              <a:stretch/>
            </p:blipFill>
            <p:spPr>
              <a:xfrm>
                <a:off x="3989031" y="1340766"/>
                <a:ext cx="360040" cy="792088"/>
              </a:xfrm>
              <a:prstGeom prst="rect">
                <a:avLst/>
              </a:prstGeom>
            </p:spPr>
          </p:pic>
        </p:grpSp>
        <p:sp>
          <p:nvSpPr>
            <p:cNvPr id="8" name="Rechthoek 7">
              <a:extLst>
                <a:ext uri="{FF2B5EF4-FFF2-40B4-BE49-F238E27FC236}">
                  <a16:creationId xmlns:a16="http://schemas.microsoft.com/office/drawing/2014/main" id="{C8FE95D3-4321-1191-15BB-05B9A9133111}"/>
                </a:ext>
              </a:extLst>
            </p:cNvPr>
            <p:cNvSpPr/>
            <p:nvPr/>
          </p:nvSpPr>
          <p:spPr>
            <a:xfrm>
              <a:off x="3527884" y="1737441"/>
              <a:ext cx="756084" cy="55436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E05DA192-BA95-9579-9F85-360D4B5EF1EB}"/>
                </a:ext>
              </a:extLst>
            </p:cNvPr>
            <p:cNvSpPr/>
            <p:nvPr/>
          </p:nvSpPr>
          <p:spPr>
            <a:xfrm>
              <a:off x="3633922" y="3176801"/>
              <a:ext cx="650046" cy="55436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6" name="Tekstvak 15">
            <a:extLst>
              <a:ext uri="{FF2B5EF4-FFF2-40B4-BE49-F238E27FC236}">
                <a16:creationId xmlns:a16="http://schemas.microsoft.com/office/drawing/2014/main" id="{3670FFEC-F4B5-000A-A2ED-FABD36EF933A}"/>
              </a:ext>
            </a:extLst>
          </p:cNvPr>
          <p:cNvSpPr txBox="1"/>
          <p:nvPr/>
        </p:nvSpPr>
        <p:spPr>
          <a:xfrm>
            <a:off x="1309456" y="4467372"/>
            <a:ext cx="6525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2,2-dimethylpropaan-2-ol</a:t>
            </a:r>
          </a:p>
        </p:txBody>
      </p:sp>
    </p:spTree>
    <p:extLst>
      <p:ext uri="{BB962C8B-B14F-4D97-AF65-F5344CB8AC3E}">
        <p14:creationId xmlns:p14="http://schemas.microsoft.com/office/powerpoint/2010/main" val="2350369455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9031544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87382" y="269966"/>
            <a:ext cx="817304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alkanolen</a:t>
            </a:r>
            <a:r>
              <a:rPr lang="nl-NL" sz="2800" dirty="0">
                <a:solidFill>
                  <a:prstClr val="black"/>
                </a:solidFill>
                <a:latin typeface="Calibri" panose="020F0502020204030204"/>
              </a:rPr>
              <a:t>    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28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800" dirty="0">
                <a:solidFill>
                  <a:prstClr val="black"/>
                </a:solidFill>
                <a:latin typeface="Calibri" panose="020F0502020204030204"/>
              </a:rPr>
              <a:t>Behoren tot de klasse </a:t>
            </a:r>
            <a:r>
              <a:rPr lang="nl-NL" sz="2800" dirty="0">
                <a:solidFill>
                  <a:srgbClr val="FF0000"/>
                </a:solidFill>
              </a:rPr>
              <a:t>'</a:t>
            </a:r>
            <a:r>
              <a:rPr lang="nl-NL" sz="2800" dirty="0">
                <a:solidFill>
                  <a:srgbClr val="FF0000"/>
                </a:solidFill>
                <a:latin typeface="Calibri" panose="020F0502020204030204"/>
              </a:rPr>
              <a:t>alcoholen</a:t>
            </a:r>
            <a:r>
              <a:rPr lang="nl-NL" sz="2800" dirty="0">
                <a:solidFill>
                  <a:srgbClr val="FF0000"/>
                </a:solidFill>
              </a:rPr>
              <a:t>'</a:t>
            </a:r>
            <a:endParaRPr lang="nl-NL" sz="2800" dirty="0">
              <a:solidFill>
                <a:srgbClr val="FF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2800" dirty="0">
              <a:solidFill>
                <a:srgbClr val="FF0000"/>
              </a:solidFill>
              <a:latin typeface="Calibri" panose="020F0502020204030204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F8A3191-25DB-75F3-1E6D-6404B7F093FD}"/>
              </a:ext>
            </a:extLst>
          </p:cNvPr>
          <p:cNvSpPr txBox="1"/>
          <p:nvPr/>
        </p:nvSpPr>
        <p:spPr>
          <a:xfrm>
            <a:off x="2286000" y="324655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1945718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87382" y="269966"/>
            <a:ext cx="817304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alkanolen</a:t>
            </a:r>
            <a:r>
              <a:rPr lang="nl-NL" sz="2800" dirty="0">
                <a:solidFill>
                  <a:prstClr val="black"/>
                </a:solidFill>
                <a:latin typeface="Calibri" panose="020F0502020204030204"/>
              </a:rPr>
              <a:t>    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28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800" dirty="0">
                <a:solidFill>
                  <a:prstClr val="black"/>
                </a:solidFill>
                <a:latin typeface="Calibri" panose="020F0502020204030204"/>
              </a:rPr>
              <a:t>Behoren tot de klasse </a:t>
            </a:r>
            <a:r>
              <a:rPr lang="nl-NL" sz="2800" dirty="0"/>
              <a:t>'</a:t>
            </a:r>
            <a:r>
              <a:rPr lang="nl-NL" sz="2800" dirty="0">
                <a:latin typeface="Calibri" panose="020F0502020204030204"/>
              </a:rPr>
              <a:t>alcoholen</a:t>
            </a:r>
            <a:r>
              <a:rPr lang="nl-NL" sz="2800" dirty="0"/>
              <a:t>'</a:t>
            </a:r>
            <a:endParaRPr lang="nl-NL" sz="2800" dirty="0"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2800" dirty="0">
              <a:solidFill>
                <a:srgbClr val="FF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800" dirty="0">
                <a:latin typeface="Calibri" panose="020F0502020204030204"/>
              </a:rPr>
              <a:t>Bevatten de karakteristieke </a:t>
            </a:r>
            <a:r>
              <a:rPr lang="nl-NL" sz="2800" dirty="0">
                <a:solidFill>
                  <a:srgbClr val="FF0000"/>
                </a:solidFill>
                <a:latin typeface="Calibri" panose="020F0502020204030204"/>
              </a:rPr>
              <a:t>hydroxyl</a:t>
            </a:r>
            <a:r>
              <a:rPr lang="nl-NL" sz="2800" dirty="0">
                <a:latin typeface="Calibri" panose="020F0502020204030204"/>
              </a:rPr>
              <a:t>groep  </a:t>
            </a:r>
            <a:r>
              <a:rPr lang="nl-NL" sz="2800" dirty="0">
                <a:solidFill>
                  <a:srgbClr val="FF0000"/>
                </a:solidFill>
                <a:latin typeface="Calibri" panose="020F0502020204030204"/>
              </a:rPr>
              <a:t>-OH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F8A3191-25DB-75F3-1E6D-6404B7F093FD}"/>
              </a:ext>
            </a:extLst>
          </p:cNvPr>
          <p:cNvSpPr txBox="1"/>
          <p:nvPr/>
        </p:nvSpPr>
        <p:spPr>
          <a:xfrm>
            <a:off x="2286000" y="324655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8884929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87382" y="269966"/>
            <a:ext cx="8173049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alkanolen</a:t>
            </a:r>
            <a:r>
              <a:rPr lang="nl-NL" sz="2800" dirty="0">
                <a:solidFill>
                  <a:prstClr val="black"/>
                </a:solidFill>
                <a:latin typeface="Calibri" panose="020F0502020204030204"/>
              </a:rPr>
              <a:t>    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28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800" dirty="0">
                <a:solidFill>
                  <a:prstClr val="black"/>
                </a:solidFill>
                <a:latin typeface="Calibri" panose="020F0502020204030204"/>
              </a:rPr>
              <a:t>Behoren tot de klasse </a:t>
            </a:r>
            <a:r>
              <a:rPr lang="nl-NL" sz="2800" dirty="0"/>
              <a:t>'</a:t>
            </a:r>
            <a:r>
              <a:rPr lang="nl-NL" sz="2800" dirty="0">
                <a:latin typeface="Calibri" panose="020F0502020204030204"/>
              </a:rPr>
              <a:t>alcoholen</a:t>
            </a:r>
            <a:r>
              <a:rPr lang="nl-NL" sz="2800" dirty="0"/>
              <a:t>'</a:t>
            </a:r>
            <a:endParaRPr lang="nl-NL" sz="2800" dirty="0"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2800" dirty="0">
              <a:solidFill>
                <a:srgbClr val="FF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800" dirty="0">
                <a:latin typeface="Calibri" panose="020F0502020204030204"/>
              </a:rPr>
              <a:t>Bevatten de karakteristieke hydroxylgroep  </a:t>
            </a:r>
            <a:r>
              <a:rPr lang="nl-NL" sz="2800" dirty="0">
                <a:solidFill>
                  <a:srgbClr val="FF0000"/>
                </a:solidFill>
                <a:latin typeface="Calibri" panose="020F0502020204030204"/>
              </a:rPr>
              <a:t>-OH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2800" dirty="0">
              <a:solidFill>
                <a:srgbClr val="FF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800" dirty="0">
                <a:latin typeface="Calibri" panose="020F0502020204030204"/>
              </a:rPr>
              <a:t>Uitgang:</a:t>
            </a:r>
            <a:r>
              <a:rPr lang="nl-NL" sz="2800" dirty="0">
                <a:solidFill>
                  <a:srgbClr val="FF0000"/>
                </a:solidFill>
                <a:latin typeface="Calibri" panose="020F0502020204030204"/>
              </a:rPr>
              <a:t>  ol</a:t>
            </a:r>
            <a:r>
              <a:rPr lang="nl-NL" sz="2800" dirty="0">
                <a:solidFill>
                  <a:prstClr val="black"/>
                </a:solidFill>
                <a:latin typeface="Calibri" panose="020F0502020204030204"/>
              </a:rPr>
              <a:t>  </a:t>
            </a:r>
            <a:endParaRPr kumimoji="0" lang="nl-NL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F8A3191-25DB-75F3-1E6D-6404B7F093FD}"/>
              </a:ext>
            </a:extLst>
          </p:cNvPr>
          <p:cNvSpPr txBox="1"/>
          <p:nvPr/>
        </p:nvSpPr>
        <p:spPr>
          <a:xfrm>
            <a:off x="2286000" y="324655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6960031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http://upload.wikimedia.org/wikipedia/commons/b/b0/Ethanol-3D-ball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4918" y="1039407"/>
            <a:ext cx="3323952" cy="2275591"/>
          </a:xfrm>
          <a:prstGeom prst="rect">
            <a:avLst/>
          </a:prstGeom>
          <a:noFill/>
        </p:spPr>
      </p:pic>
      <p:pic>
        <p:nvPicPr>
          <p:cNvPr id="1040" name="Picture 16" descr="http://upload.wikimedia.org/wikipedia/commons/8/8f/Methanol-alternative-3D-ball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9467" y="1170646"/>
            <a:ext cx="2955794" cy="2013112"/>
          </a:xfrm>
          <a:prstGeom prst="rect">
            <a:avLst/>
          </a:prstGeom>
          <a:noFill/>
        </p:spPr>
      </p:pic>
      <p:sp>
        <p:nvSpPr>
          <p:cNvPr id="10" name="Tekstvak 9"/>
          <p:cNvSpPr txBox="1"/>
          <p:nvPr/>
        </p:nvSpPr>
        <p:spPr>
          <a:xfrm>
            <a:off x="287382" y="269966"/>
            <a:ext cx="71964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alkanolen</a:t>
            </a:r>
          </a:p>
        </p:txBody>
      </p:sp>
    </p:spTree>
    <p:extLst>
      <p:ext uri="{BB962C8B-B14F-4D97-AF65-F5344CB8AC3E}">
        <p14:creationId xmlns:p14="http://schemas.microsoft.com/office/powerpoint/2010/main" val="2491777990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ttp://www.m2c3.com/c106/lab/D_Specific_Heat_3/ethanol.gif"/>
          <p:cNvPicPr>
            <a:picLocks noChangeAspect="1" noChangeArrowheads="1"/>
          </p:cNvPicPr>
          <p:nvPr/>
        </p:nvPicPr>
        <p:blipFill rotWithShape="1">
          <a:blip r:embed="rId3" cstate="print"/>
          <a:srcRect l="-7782" t="-9349" b="-8832"/>
          <a:stretch/>
        </p:blipFill>
        <p:spPr bwMode="auto">
          <a:xfrm>
            <a:off x="755576" y="3789040"/>
            <a:ext cx="2992009" cy="1872208"/>
          </a:xfrm>
          <a:prstGeom prst="rect">
            <a:avLst/>
          </a:prstGeom>
          <a:noFill/>
        </p:spPr>
      </p:pic>
      <p:pic>
        <p:nvPicPr>
          <p:cNvPr id="1036" name="Picture 12" descr="http://upload.wikimedia.org/wikipedia/commons/b/b0/Ethanol-3D-ball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4918" y="1039407"/>
            <a:ext cx="3323952" cy="2275591"/>
          </a:xfrm>
          <a:prstGeom prst="rect">
            <a:avLst/>
          </a:prstGeom>
          <a:noFill/>
        </p:spPr>
      </p:pic>
      <p:pic>
        <p:nvPicPr>
          <p:cNvPr id="1040" name="Picture 16" descr="http://upload.wikimedia.org/wikipedia/commons/8/8f/Methanol-alternative-3D-ball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9467" y="1170646"/>
            <a:ext cx="2955794" cy="2013112"/>
          </a:xfrm>
          <a:prstGeom prst="rect">
            <a:avLst/>
          </a:prstGeom>
          <a:noFill/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C41160FD-6CB9-2D93-63CB-EA5891B814DC}"/>
              </a:ext>
            </a:extLst>
          </p:cNvPr>
          <p:cNvSpPr txBox="1"/>
          <p:nvPr/>
        </p:nvSpPr>
        <p:spPr>
          <a:xfrm>
            <a:off x="1981865" y="5954307"/>
            <a:ext cx="7196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Zuurstof heeft altijd 2 bindingen.</a:t>
            </a:r>
          </a:p>
        </p:txBody>
      </p:sp>
      <p:pic>
        <p:nvPicPr>
          <p:cNvPr id="3" name="Picture 14" descr="http://images.blog-u.net/wp-content/uploads/original/2011_02/methanol-formula.png">
            <a:extLst>
              <a:ext uri="{FF2B5EF4-FFF2-40B4-BE49-F238E27FC236}">
                <a16:creationId xmlns:a16="http://schemas.microsoft.com/office/drawing/2014/main" id="{72A928C1-7C61-16C6-E30A-4AD99E7766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/>
          <a:srcRect l="-6667" t="-9049" b="-13469"/>
          <a:stretch/>
        </p:blipFill>
        <p:spPr bwMode="auto">
          <a:xfrm>
            <a:off x="5396417" y="3785791"/>
            <a:ext cx="2304256" cy="20131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39442300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ttp://www.m2c3.com/c106/lab/D_Specific_Heat_3/ethanol.gif"/>
          <p:cNvPicPr>
            <a:picLocks noChangeAspect="1" noChangeArrowheads="1"/>
          </p:cNvPicPr>
          <p:nvPr/>
        </p:nvPicPr>
        <p:blipFill rotWithShape="1">
          <a:blip r:embed="rId3" cstate="print"/>
          <a:srcRect l="12969" t="23920" r="22181" b="21535"/>
          <a:stretch/>
        </p:blipFill>
        <p:spPr bwMode="auto">
          <a:xfrm>
            <a:off x="1331640" y="4316077"/>
            <a:ext cx="1800200" cy="864096"/>
          </a:xfrm>
          <a:prstGeom prst="rect">
            <a:avLst/>
          </a:prstGeom>
          <a:noFill/>
        </p:spPr>
      </p:pic>
      <p:pic>
        <p:nvPicPr>
          <p:cNvPr id="1036" name="Picture 12" descr="http://upload.wikimedia.org/wikipedia/commons/b/b0/Ethanol-3D-ball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4918" y="1039407"/>
            <a:ext cx="3323952" cy="2275591"/>
          </a:xfrm>
          <a:prstGeom prst="rect">
            <a:avLst/>
          </a:prstGeom>
          <a:noFill/>
        </p:spPr>
      </p:pic>
      <p:pic>
        <p:nvPicPr>
          <p:cNvPr id="1040" name="Picture 16" descr="http://upload.wikimedia.org/wikipedia/commons/8/8f/Methanol-alternative-3D-ball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9467" y="1170646"/>
            <a:ext cx="2955794" cy="2013112"/>
          </a:xfrm>
          <a:prstGeom prst="rect">
            <a:avLst/>
          </a:prstGeom>
          <a:noFill/>
        </p:spPr>
      </p:pic>
      <p:pic>
        <p:nvPicPr>
          <p:cNvPr id="4" name="Picture 14" descr="http://images.blog-u.net/wp-content/uploads/original/2011_02/methanol-formula.png">
            <a:extLst>
              <a:ext uri="{FF2B5EF4-FFF2-40B4-BE49-F238E27FC236}">
                <a16:creationId xmlns:a16="http://schemas.microsoft.com/office/drawing/2014/main" id="{9BC8183F-DA42-FC9F-7F41-C72FABBC47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/>
          <a:srcRect l="2657" t="26010" r="84009" b="25784"/>
          <a:stretch/>
        </p:blipFill>
        <p:spPr bwMode="auto">
          <a:xfrm>
            <a:off x="3131840" y="4344936"/>
            <a:ext cx="288032" cy="792088"/>
          </a:xfrm>
          <a:prstGeom prst="rect">
            <a:avLst/>
          </a:prstGeom>
          <a:noFill/>
        </p:spPr>
      </p:pic>
      <p:grpSp>
        <p:nvGrpSpPr>
          <p:cNvPr id="8" name="Groep 7">
            <a:extLst>
              <a:ext uri="{FF2B5EF4-FFF2-40B4-BE49-F238E27FC236}">
                <a16:creationId xmlns:a16="http://schemas.microsoft.com/office/drawing/2014/main" id="{60CEF52A-D6A5-D450-25C3-4A0E6075FB8E}"/>
              </a:ext>
            </a:extLst>
          </p:cNvPr>
          <p:cNvGrpSpPr/>
          <p:nvPr/>
        </p:nvGrpSpPr>
        <p:grpSpPr>
          <a:xfrm>
            <a:off x="5900473" y="4344936"/>
            <a:ext cx="1457161" cy="835238"/>
            <a:chOff x="5900473" y="4344936"/>
            <a:chExt cx="1457161" cy="835238"/>
          </a:xfrm>
        </p:grpSpPr>
        <p:pic>
          <p:nvPicPr>
            <p:cNvPr id="6" name="Picture 14" descr="http://images.blog-u.net/wp-content/uploads/original/2011_02/methanol-formula.png">
              <a:extLst>
                <a:ext uri="{FF2B5EF4-FFF2-40B4-BE49-F238E27FC236}">
                  <a16:creationId xmlns:a16="http://schemas.microsoft.com/office/drawing/2014/main" id="{3D89459B-4A0F-6BB9-83D1-342D35B8B63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/>
            <a:srcRect l="16667" t="24981" r="28163" b="24188"/>
            <a:stretch/>
          </p:blipFill>
          <p:spPr bwMode="auto">
            <a:xfrm>
              <a:off x="5900473" y="4344936"/>
              <a:ext cx="1191807" cy="835238"/>
            </a:xfrm>
            <a:prstGeom prst="rect">
              <a:avLst/>
            </a:prstGeom>
            <a:noFill/>
          </p:spPr>
        </p:pic>
        <p:pic>
          <p:nvPicPr>
            <p:cNvPr id="7" name="Picture 14" descr="http://images.blog-u.net/wp-content/uploads/original/2011_02/methanol-formula.png">
              <a:extLst>
                <a:ext uri="{FF2B5EF4-FFF2-40B4-BE49-F238E27FC236}">
                  <a16:creationId xmlns:a16="http://schemas.microsoft.com/office/drawing/2014/main" id="{CF2924A7-08AA-19E4-877D-16686D177EA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/>
            <a:srcRect l="2657" t="26010" r="84009" b="25784"/>
            <a:stretch/>
          </p:blipFill>
          <p:spPr bwMode="auto">
            <a:xfrm>
              <a:off x="7069602" y="4366511"/>
              <a:ext cx="288032" cy="792088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437481196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ttp://www.m2c3.com/c106/lab/D_Specific_Heat_3/ethanol.gif"/>
          <p:cNvPicPr>
            <a:picLocks noChangeAspect="1" noChangeArrowheads="1"/>
          </p:cNvPicPr>
          <p:nvPr/>
        </p:nvPicPr>
        <p:blipFill rotWithShape="1">
          <a:blip r:embed="rId3" cstate="print"/>
          <a:srcRect l="12969" t="23920" r="22181" b="21535"/>
          <a:stretch/>
        </p:blipFill>
        <p:spPr bwMode="auto">
          <a:xfrm>
            <a:off x="1331640" y="4316077"/>
            <a:ext cx="1800200" cy="864096"/>
          </a:xfrm>
          <a:prstGeom prst="rect">
            <a:avLst/>
          </a:prstGeom>
          <a:noFill/>
        </p:spPr>
      </p:pic>
      <p:pic>
        <p:nvPicPr>
          <p:cNvPr id="1036" name="Picture 12" descr="http://upload.wikimedia.org/wikipedia/commons/b/b0/Ethanol-3D-ball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4918" y="1039407"/>
            <a:ext cx="3323952" cy="2275591"/>
          </a:xfrm>
          <a:prstGeom prst="rect">
            <a:avLst/>
          </a:prstGeom>
          <a:noFill/>
        </p:spPr>
      </p:pic>
      <p:pic>
        <p:nvPicPr>
          <p:cNvPr id="1040" name="Picture 16" descr="http://upload.wikimedia.org/wikipedia/commons/8/8f/Methanol-alternative-3D-ball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9467" y="1170646"/>
            <a:ext cx="2955794" cy="2013112"/>
          </a:xfrm>
          <a:prstGeom prst="rect">
            <a:avLst/>
          </a:prstGeom>
          <a:noFill/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04EBE55F-1B44-2A66-A0B0-F1D2D822ACFF}"/>
              </a:ext>
            </a:extLst>
          </p:cNvPr>
          <p:cNvSpPr txBox="1"/>
          <p:nvPr/>
        </p:nvSpPr>
        <p:spPr>
          <a:xfrm>
            <a:off x="1619672" y="6027287"/>
            <a:ext cx="71964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ethanol                                 methanol</a:t>
            </a:r>
          </a:p>
        </p:txBody>
      </p:sp>
      <p:pic>
        <p:nvPicPr>
          <p:cNvPr id="4" name="Picture 14" descr="http://images.blog-u.net/wp-content/uploads/original/2011_02/methanol-formula.png">
            <a:extLst>
              <a:ext uri="{FF2B5EF4-FFF2-40B4-BE49-F238E27FC236}">
                <a16:creationId xmlns:a16="http://schemas.microsoft.com/office/drawing/2014/main" id="{9BC8183F-DA42-FC9F-7F41-C72FABBC47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/>
          <a:srcRect l="2657" t="26010" r="84009" b="25784"/>
          <a:stretch/>
        </p:blipFill>
        <p:spPr bwMode="auto">
          <a:xfrm>
            <a:off x="3131840" y="4344936"/>
            <a:ext cx="288032" cy="792088"/>
          </a:xfrm>
          <a:prstGeom prst="rect">
            <a:avLst/>
          </a:prstGeom>
          <a:noFill/>
        </p:spPr>
      </p:pic>
      <p:grpSp>
        <p:nvGrpSpPr>
          <p:cNvPr id="5" name="Groep 4">
            <a:extLst>
              <a:ext uri="{FF2B5EF4-FFF2-40B4-BE49-F238E27FC236}">
                <a16:creationId xmlns:a16="http://schemas.microsoft.com/office/drawing/2014/main" id="{6EFB9AF0-09EE-6C88-4A5A-824A6B4951D9}"/>
              </a:ext>
            </a:extLst>
          </p:cNvPr>
          <p:cNvGrpSpPr/>
          <p:nvPr/>
        </p:nvGrpSpPr>
        <p:grpSpPr>
          <a:xfrm>
            <a:off x="5900473" y="4344936"/>
            <a:ext cx="1457161" cy="835238"/>
            <a:chOff x="5900473" y="4344936"/>
            <a:chExt cx="1457161" cy="835238"/>
          </a:xfrm>
        </p:grpSpPr>
        <p:pic>
          <p:nvPicPr>
            <p:cNvPr id="6" name="Picture 14" descr="http://images.blog-u.net/wp-content/uploads/original/2011_02/methanol-formula.png">
              <a:extLst>
                <a:ext uri="{FF2B5EF4-FFF2-40B4-BE49-F238E27FC236}">
                  <a16:creationId xmlns:a16="http://schemas.microsoft.com/office/drawing/2014/main" id="{86F5C074-618F-CA21-075B-8A3B26BDBDD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/>
            <a:srcRect l="16667" t="24981" r="28163" b="24188"/>
            <a:stretch/>
          </p:blipFill>
          <p:spPr bwMode="auto">
            <a:xfrm>
              <a:off x="5900473" y="4344936"/>
              <a:ext cx="1191807" cy="835238"/>
            </a:xfrm>
            <a:prstGeom prst="rect">
              <a:avLst/>
            </a:prstGeom>
            <a:noFill/>
          </p:spPr>
        </p:pic>
        <p:pic>
          <p:nvPicPr>
            <p:cNvPr id="7" name="Picture 14" descr="http://images.blog-u.net/wp-content/uploads/original/2011_02/methanol-formula.png">
              <a:extLst>
                <a:ext uri="{FF2B5EF4-FFF2-40B4-BE49-F238E27FC236}">
                  <a16:creationId xmlns:a16="http://schemas.microsoft.com/office/drawing/2014/main" id="{A7C42B2A-5E83-9A36-913E-2C88649E935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/>
            <a:srcRect l="2657" t="26010" r="84009" b="25784"/>
            <a:stretch/>
          </p:blipFill>
          <p:spPr bwMode="auto">
            <a:xfrm>
              <a:off x="7069602" y="4366511"/>
              <a:ext cx="288032" cy="792088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05580791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9144000" cy="501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321085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1_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54</Words>
  <Application>Microsoft Office PowerPoint</Application>
  <PresentationFormat>Diavoorstelling (4:3)</PresentationFormat>
  <Paragraphs>26</Paragraphs>
  <Slides>19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1_Kantoorthema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Boddeke</dc:creator>
  <cp:lastModifiedBy>Paul Boddeke</cp:lastModifiedBy>
  <cp:revision>16</cp:revision>
  <dcterms:created xsi:type="dcterms:W3CDTF">2013-07-13T20:39:24Z</dcterms:created>
  <dcterms:modified xsi:type="dcterms:W3CDTF">2023-02-17T12:43:14Z</dcterms:modified>
</cp:coreProperties>
</file>